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sldIdLst>
    <p:sldId id="261" r:id="rId2"/>
    <p:sldId id="323" r:id="rId3"/>
    <p:sldId id="326" r:id="rId4"/>
    <p:sldId id="324" r:id="rId5"/>
    <p:sldId id="325" r:id="rId6"/>
    <p:sldId id="327" r:id="rId7"/>
    <p:sldId id="328" r:id="rId8"/>
    <p:sldId id="331" r:id="rId9"/>
    <p:sldId id="336" r:id="rId10"/>
    <p:sldId id="340" r:id="rId11"/>
    <p:sldId id="332" r:id="rId12"/>
    <p:sldId id="333" r:id="rId13"/>
    <p:sldId id="334" r:id="rId14"/>
    <p:sldId id="335" r:id="rId15"/>
    <p:sldId id="329" r:id="rId16"/>
    <p:sldId id="330" r:id="rId17"/>
    <p:sldId id="338" r:id="rId18"/>
    <p:sldId id="337" r:id="rId19"/>
    <p:sldId id="339" r:id="rId20"/>
    <p:sldId id="321" r:id="rId21"/>
    <p:sldId id="310" r:id="rId22"/>
    <p:sldId id="317" r:id="rId23"/>
    <p:sldId id="320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>
        <p:scale>
          <a:sx n="90" d="100"/>
          <a:sy n="90" d="100"/>
        </p:scale>
        <p:origin x="-918" y="-1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36.png>
</file>

<file path=ppt/media/image37.png>
</file>

<file path=ppt/media/image38.jpeg>
</file>

<file path=ppt/media/image39.png>
</file>

<file path=ppt/media/image4.png>
</file>

<file path=ppt/media/image40.png>
</file>

<file path=ppt/media/image41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430CC7-8C13-4D51-BC46-B95A4AC4A04B}" type="datetimeFigureOut">
              <a:rPr lang="en-US" smtClean="0"/>
              <a:pPr/>
              <a:t>1/19/2014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D645B7-0B3A-4239-8069-075A43B72B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4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134BB42D-0BFF-4448-B85C-8694ECEF282B}" type="datetime1">
              <a:rPr lang="en-US" altLang="en-US"/>
              <a:pPr/>
              <a:t>1/19/2014</a:t>
            </a:fld>
            <a:endParaRPr lang="en-US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F522095-CB04-4F94-B95A-6BC26E30C9B5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624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7388"/>
            <a:ext cx="4568825" cy="3427412"/>
          </a:xfrm>
          <a:ln/>
        </p:spPr>
      </p:sp>
      <p:sp>
        <p:nvSpPr>
          <p:cNvPr id="624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3986" y="4343793"/>
            <a:ext cx="5030029" cy="4112440"/>
          </a:xfrm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fld id="{F4535E1C-9472-4592-A515-0D2587D088ED}" type="datetime1">
              <a:rPr lang="en-US" altLang="en-US"/>
              <a:pPr/>
              <a:t>1/19/2014</a:t>
            </a:fld>
            <a:endParaRPr lang="en-US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C649F51-7957-4AB4-B6BF-7F1CE9561541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626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4588" y="687388"/>
            <a:ext cx="4568825" cy="3427412"/>
          </a:xfrm>
          <a:ln/>
        </p:spPr>
      </p:sp>
      <p:sp>
        <p:nvSpPr>
          <p:cNvPr id="626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3986" y="4343793"/>
            <a:ext cx="5030029" cy="4112440"/>
          </a:xfrm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8501" indent="-168501">
              <a:buFontTx/>
              <a:buChar char="-"/>
            </a:pPr>
            <a:r>
              <a:rPr lang="en-US" dirty="0" smtClean="0"/>
              <a:t>Noise</a:t>
            </a:r>
            <a:r>
              <a:rPr lang="en-US" baseline="0" dirty="0" smtClean="0"/>
              <a:t> is a big deal: constrains the entire design of the turbine, and a major siting barrier in some cases</a:t>
            </a:r>
          </a:p>
          <a:p>
            <a:pPr marL="168501" indent="-168501">
              <a:buFontTx/>
              <a:buChar char="-"/>
            </a:pPr>
            <a:r>
              <a:rPr lang="en-US" baseline="0" dirty="0" smtClean="0"/>
              <a:t>Before noise can be mitigated, it must first be understood; to be understood, it must be measured in detail in the field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1681F9-7DA1-4644-BB77-604AC8532CCD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610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Highlight</a:t>
            </a:r>
            <a:r>
              <a:rPr lang="en-US" baseline="0" dirty="0" smtClean="0"/>
              <a:t> the ability to identify noise source locations on the blade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01681F9-7DA1-4644-BB77-604AC8532CCD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327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NREL_ppt_banner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2588490"/>
            <a:ext cx="9144000" cy="76431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rot="5400000">
            <a:off x="-2111247" y="2111247"/>
            <a:ext cx="6858002" cy="26355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 rot="5400000" flipH="1" flipV="1">
            <a:off x="-550737" y="547235"/>
            <a:ext cx="4956502" cy="385502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NREL Logo2010white.eps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28600" y="304800"/>
            <a:ext cx="1600200" cy="421106"/>
          </a:xfrm>
          <a:prstGeom prst="rect">
            <a:avLst/>
          </a:prstGeom>
        </p:spPr>
      </p:pic>
      <p:sp>
        <p:nvSpPr>
          <p:cNvPr id="24" name="TextBox 23"/>
          <p:cNvSpPr txBox="1"/>
          <p:nvPr userDrawn="1"/>
        </p:nvSpPr>
        <p:spPr>
          <a:xfrm>
            <a:off x="304800" y="6553200"/>
            <a:ext cx="9144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NREL is a national laboratory of the U.S. Department of Energy, Office of Energy Efficiency and Renewable Energy, operated</a:t>
            </a:r>
            <a:r>
              <a:rPr lang="en-US" sz="1000" baseline="0" dirty="0" smtClean="0"/>
              <a:t> by the Alliance for Sustainable Energy, LLC.</a:t>
            </a:r>
            <a:endParaRPr lang="en-US" sz="10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0" y="1600200"/>
            <a:ext cx="6248400" cy="762000"/>
          </a:xfrm>
        </p:spPr>
        <p:txBody>
          <a:bodyPr>
            <a:noAutofit/>
          </a:bodyPr>
          <a:lstStyle>
            <a:lvl1pPr>
              <a:buNone/>
              <a:defRPr sz="4000"/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3657600" y="3810000"/>
            <a:ext cx="4648200" cy="2438400"/>
          </a:xfrm>
        </p:spPr>
        <p:txBody>
          <a:bodyPr>
            <a:normAutofit/>
          </a:bodyPr>
          <a:lstStyle>
            <a:lvl1pPr>
              <a:spcAft>
                <a:spcPts val="1800"/>
              </a:spcAft>
              <a:buNone/>
              <a:defRPr sz="2800"/>
            </a:lvl1pPr>
          </a:lstStyle>
          <a:p>
            <a:pPr lvl="0"/>
            <a:r>
              <a:rPr lang="en-US" dirty="0" smtClean="0"/>
              <a:t>Click to edit Master subtitle style 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-93663"/>
            <a:ext cx="7996238" cy="114300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685800" y="1347788"/>
            <a:ext cx="3810000" cy="491331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347788"/>
            <a:ext cx="3810000" cy="4913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57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 -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>
          <a:xfrm>
            <a:off x="4343400" y="6685450"/>
            <a:ext cx="457200" cy="152400"/>
          </a:xfrm>
          <a:prstGeom prst="rect">
            <a:avLst/>
          </a:prstGeom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fld id="{052F19B7-D418-4022-ADCB-81F2774CAD6C}" type="slidenum">
              <a:rPr lang="en-US" smtClean="0"/>
              <a:pPr algn="ctr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387846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NREL Logo2010white.eps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228600" y="304800"/>
            <a:ext cx="1600200" cy="421106"/>
          </a:xfrm>
          <a:prstGeom prst="rect">
            <a:avLst/>
          </a:prstGeom>
        </p:spPr>
      </p:pic>
      <p:pic>
        <p:nvPicPr>
          <p:cNvPr id="8" name="Picture 7" descr="image1.png"/>
          <p:cNvPicPr>
            <a:picLocks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0" y="2590800"/>
            <a:ext cx="1664208" cy="768096"/>
          </a:xfrm>
          <a:prstGeom prst="rect">
            <a:avLst/>
          </a:prstGeom>
        </p:spPr>
      </p:pic>
      <p:pic>
        <p:nvPicPr>
          <p:cNvPr id="9" name="Picture 8" descr="image2.png"/>
          <p:cNvPicPr>
            <a:picLocks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1371600" y="2590801"/>
            <a:ext cx="1901952" cy="765461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rot="5400000">
            <a:off x="-2111247" y="2111247"/>
            <a:ext cx="6858002" cy="263550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 rot="5400000" flipH="1" flipV="1">
            <a:off x="-550737" y="547235"/>
            <a:ext cx="4956502" cy="385502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image3.jpg"/>
          <p:cNvPicPr>
            <a:picLocks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3310128" y="2590800"/>
            <a:ext cx="2203704" cy="768096"/>
          </a:xfrm>
          <a:prstGeom prst="rect">
            <a:avLst/>
          </a:prstGeom>
        </p:spPr>
      </p:pic>
      <p:pic>
        <p:nvPicPr>
          <p:cNvPr id="12" name="Picture 11" descr="image4.jpg"/>
          <p:cNvPicPr>
            <a:picLocks/>
          </p:cNvPicPr>
          <p:nvPr userDrawn="1"/>
        </p:nvPicPr>
        <p:blipFill>
          <a:blip r:embed="rId6" cstate="print"/>
          <a:stretch>
            <a:fillRect/>
          </a:stretch>
        </p:blipFill>
        <p:spPr>
          <a:xfrm>
            <a:off x="5550408" y="2587752"/>
            <a:ext cx="1271016" cy="771402"/>
          </a:xfrm>
          <a:prstGeom prst="rect">
            <a:avLst/>
          </a:prstGeom>
        </p:spPr>
      </p:pic>
      <p:pic>
        <p:nvPicPr>
          <p:cNvPr id="13" name="Picture 12" descr="image5.jpg"/>
          <p:cNvPicPr>
            <a:picLocks/>
          </p:cNvPicPr>
          <p:nvPr userDrawn="1"/>
        </p:nvPicPr>
        <p:blipFill>
          <a:blip r:embed="rId7" cstate="print"/>
          <a:stretch>
            <a:fillRect/>
          </a:stretch>
        </p:blipFill>
        <p:spPr>
          <a:xfrm>
            <a:off x="6858000" y="2590800"/>
            <a:ext cx="2286000" cy="768096"/>
          </a:xfrm>
          <a:prstGeom prst="rect">
            <a:avLst/>
          </a:prstGeom>
        </p:spPr>
      </p:pic>
      <p:sp>
        <p:nvSpPr>
          <p:cNvPr id="18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2743200" y="3584448"/>
            <a:ext cx="6248400" cy="762000"/>
          </a:xfrm>
        </p:spPr>
        <p:txBody>
          <a:bodyPr>
            <a:noAutofit/>
          </a:bodyPr>
          <a:lstStyle>
            <a:lvl1pPr>
              <a:buNone/>
              <a:defRPr sz="3600"/>
            </a:lvl1pPr>
          </a:lstStyle>
          <a:p>
            <a:pPr lvl="0"/>
            <a:r>
              <a:rPr lang="en-US" dirty="0" smtClean="0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 -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872"/>
            <a:ext cx="8229600" cy="566928"/>
          </a:xfrm>
        </p:spPr>
        <p:txBody>
          <a:bodyPr>
            <a:normAutofit/>
          </a:bodyPr>
          <a:lstStyle>
            <a:lvl1pPr algn="l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buFont typeface="Courier New" pitchFamily="49" charset="0"/>
              <a:buChar char="o"/>
              <a:defRPr/>
            </a:lvl2pPr>
            <a:lvl3pPr>
              <a:buFont typeface="Calibri" pitchFamily="34" charset="0"/>
              <a:buChar char="–"/>
              <a:defRPr/>
            </a:lvl3pPr>
            <a:lvl4pPr>
              <a:buFont typeface="Wingdings" pitchFamily="2" charset="2"/>
              <a:buChar char="§"/>
              <a:defRPr/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Line 5"/>
          <p:cNvSpPr>
            <a:spLocks noChangeShapeType="1"/>
          </p:cNvSpPr>
          <p:nvPr userDrawn="1"/>
        </p:nvSpPr>
        <p:spPr bwMode="auto">
          <a:xfrm>
            <a:off x="0" y="762000"/>
            <a:ext cx="9144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charset="0"/>
              <a:ea typeface="ＭＳ Ｐゴシック" pitchFamily="-109" charset="-128"/>
              <a:cs typeface="+mn-cs"/>
            </a:endParaRPr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-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05000"/>
            <a:ext cx="4038600" cy="4267200"/>
          </a:xfrm>
        </p:spPr>
        <p:txBody>
          <a:bodyPr/>
          <a:lstStyle>
            <a:lvl1pPr>
              <a:defRPr sz="2400" b="0" baseline="0"/>
            </a:lvl1pPr>
            <a:lvl2pPr>
              <a:buSzPct val="80000"/>
              <a:buFont typeface="Courier New" pitchFamily="49" charset="0"/>
              <a:buChar char="o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05000"/>
            <a:ext cx="4038600" cy="4267200"/>
          </a:xfrm>
        </p:spPr>
        <p:txBody>
          <a:bodyPr/>
          <a:lstStyle>
            <a:lvl1pPr>
              <a:defRPr sz="2400" b="0"/>
            </a:lvl1pPr>
            <a:lvl2pPr>
              <a:buSzPct val="80000"/>
              <a:buFont typeface="Courier New" pitchFamily="49" charset="0"/>
              <a:buChar char="o"/>
              <a:defRPr sz="2200"/>
            </a:lvl2pPr>
            <a:lvl3pPr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1295400"/>
            <a:ext cx="4038600" cy="457200"/>
          </a:xfrm>
        </p:spPr>
        <p:txBody>
          <a:bodyPr>
            <a:noAutofit/>
          </a:bodyPr>
          <a:lstStyle>
            <a:lvl1pPr>
              <a:buNone/>
              <a:defRPr sz="2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648200" y="1295400"/>
            <a:ext cx="4038600" cy="457200"/>
          </a:xfrm>
        </p:spPr>
        <p:txBody>
          <a:bodyPr>
            <a:noAutofit/>
          </a:bodyPr>
          <a:lstStyle>
            <a:lvl1pPr>
              <a:buNone/>
              <a:defRPr sz="2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Text, Object -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4038600" cy="4724400"/>
          </a:xfrm>
        </p:spPr>
        <p:txBody>
          <a:bodyPr/>
          <a:lstStyle>
            <a:lvl1pPr>
              <a:defRPr sz="2800"/>
            </a:lvl1pPr>
            <a:lvl2pPr>
              <a:buSzPct val="80000"/>
              <a:buFont typeface="Courier New" pitchFamily="49" charset="0"/>
              <a:buChar char="o"/>
              <a:defRPr sz="2400"/>
            </a:lvl2pPr>
            <a:lvl3pPr marL="1258888" indent="-344488"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038600" cy="4724400"/>
          </a:xfrm>
        </p:spPr>
        <p:txBody>
          <a:bodyPr/>
          <a:lstStyle>
            <a:lvl1pPr>
              <a:buNone/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No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872"/>
            <a:ext cx="8229600" cy="566928"/>
          </a:xfrm>
        </p:spPr>
        <p:txBody>
          <a:bodyPr>
            <a:normAutofit/>
          </a:bodyPr>
          <a:lstStyle>
            <a:lvl1pPr algn="l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SzPct val="80000"/>
              <a:buFont typeface="Courier New" pitchFamily="49" charset="0"/>
              <a:buChar char="o"/>
              <a:defRPr/>
            </a:lvl2pPr>
            <a:lvl3pPr>
              <a:buFont typeface="Calibri" pitchFamily="34" charset="0"/>
              <a:buChar char="–"/>
              <a:defRPr/>
            </a:lvl3pPr>
            <a:lvl4pPr>
              <a:buFont typeface="Wingdings" pitchFamily="2" charset="2"/>
              <a:buChar char="§"/>
              <a:defRPr/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685800"/>
            <a:ext cx="9144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- No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05000"/>
            <a:ext cx="4038600" cy="4267200"/>
          </a:xfrm>
        </p:spPr>
        <p:txBody>
          <a:bodyPr/>
          <a:lstStyle>
            <a:lvl1pPr>
              <a:defRPr sz="2400" b="0" baseline="0"/>
            </a:lvl1pPr>
            <a:lvl2pPr>
              <a:buSzPct val="80000"/>
              <a:buFont typeface="Courier New" pitchFamily="49" charset="0"/>
              <a:buChar char="o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05000"/>
            <a:ext cx="4038600" cy="4267200"/>
          </a:xfrm>
        </p:spPr>
        <p:txBody>
          <a:bodyPr/>
          <a:lstStyle>
            <a:lvl1pPr>
              <a:defRPr sz="2400" b="0"/>
            </a:lvl1pPr>
            <a:lvl2pPr>
              <a:buSzPct val="80000"/>
              <a:buFont typeface="Courier New" pitchFamily="49" charset="0"/>
              <a:buChar char="o"/>
              <a:defRPr sz="2200"/>
            </a:lvl2pPr>
            <a:lvl3pPr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85800"/>
            <a:ext cx="9144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1295400"/>
            <a:ext cx="4038600" cy="457200"/>
          </a:xfrm>
        </p:spPr>
        <p:txBody>
          <a:bodyPr>
            <a:noAutofit/>
          </a:bodyPr>
          <a:lstStyle>
            <a:lvl1pPr>
              <a:buNone/>
              <a:defRPr sz="2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4648200" y="1295400"/>
            <a:ext cx="4038600" cy="457200"/>
          </a:xfrm>
        </p:spPr>
        <p:txBody>
          <a:bodyPr>
            <a:noAutofit/>
          </a:bodyPr>
          <a:lstStyle>
            <a:lvl1pPr>
              <a:buNone/>
              <a:defRPr sz="24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Text, Object - No Ba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4038600" cy="4724400"/>
          </a:xfrm>
        </p:spPr>
        <p:txBody>
          <a:bodyPr/>
          <a:lstStyle>
            <a:lvl1pPr>
              <a:defRPr sz="2800"/>
            </a:lvl1pPr>
            <a:lvl2pPr>
              <a:buSzPct val="80000"/>
              <a:buFont typeface="Courier New" pitchFamily="49" charset="0"/>
              <a:buChar char="o"/>
              <a:defRPr sz="2400"/>
            </a:lvl2pPr>
            <a:lvl3pPr>
              <a:buFont typeface="Calibri" pitchFamily="34" charset="0"/>
              <a:buChar char="–"/>
              <a:defRPr sz="2000"/>
            </a:lvl3pPr>
            <a:lvl4pPr>
              <a:buFont typeface="Wingdings" pitchFamily="2" charset="2"/>
              <a:buChar char="§"/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7800"/>
            <a:ext cx="4038600" cy="4724400"/>
          </a:xfrm>
        </p:spPr>
        <p:txBody>
          <a:bodyPr/>
          <a:lstStyle>
            <a:lvl1pPr>
              <a:buNone/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685800"/>
            <a:ext cx="9144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28800"/>
            <a:ext cx="8229600" cy="56356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685800"/>
            <a:ext cx="9144000" cy="15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2590800"/>
            <a:ext cx="8229600" cy="609600"/>
          </a:xfrm>
        </p:spPr>
        <p:txBody>
          <a:bodyPr>
            <a:normAutofit/>
          </a:bodyPr>
          <a:lstStyle>
            <a:lvl1pPr algn="ctr">
              <a:buNone/>
              <a:defRPr sz="24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8229600" cy="563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82296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Line 5"/>
          <p:cNvSpPr>
            <a:spLocks noChangeShapeType="1"/>
          </p:cNvSpPr>
          <p:nvPr/>
        </p:nvSpPr>
        <p:spPr bwMode="auto">
          <a:xfrm>
            <a:off x="0" y="758825"/>
            <a:ext cx="9144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charset="0"/>
              <a:ea typeface="ＭＳ Ｐゴシック" pitchFamily="-109" charset="-128"/>
              <a:cs typeface="+mn-cs"/>
            </a:endParaRPr>
          </a:p>
        </p:txBody>
      </p:sp>
      <p:pic>
        <p:nvPicPr>
          <p:cNvPr id="5" name="Picture 4" descr="bluebaseline.jp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6647688"/>
            <a:ext cx="9144000" cy="2168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05800" y="6629400"/>
            <a:ext cx="381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2F19B7-D418-4022-ADCB-81F2774CAD6C}" type="slidenum">
              <a:rPr lang="en-US" sz="1100" smtClean="0">
                <a:solidFill>
                  <a:schemeClr val="bg1"/>
                </a:solidFill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100" dirty="0" smtClean="0">
              <a:solidFill>
                <a:schemeClr val="bg1"/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2" r:id="rId4"/>
    <p:sldLayoutId id="2147483662" r:id="rId5"/>
    <p:sldLayoutId id="2147483663" r:id="rId6"/>
    <p:sldLayoutId id="2147483669" r:id="rId7"/>
    <p:sldLayoutId id="2147483665" r:id="rId8"/>
    <p:sldLayoutId id="2147483667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124200" y="1143000"/>
            <a:ext cx="6019800" cy="1219200"/>
          </a:xfrm>
        </p:spPr>
        <p:txBody>
          <a:bodyPr anchor="b"/>
          <a:lstStyle/>
          <a:p>
            <a:r>
              <a:rPr lang="en-US" dirty="0" smtClean="0"/>
              <a:t>Overview of DOE funded activities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Patrick Moriarty, Dave Maniaci, Matt Barone</a:t>
            </a:r>
          </a:p>
          <a:p>
            <a:r>
              <a:rPr lang="en-US" dirty="0" smtClean="0"/>
              <a:t>January 20, 2014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Utility Scale Wind Tunnel Testing</a:t>
            </a:r>
            <a:endParaRPr lang="en-US" dirty="0"/>
          </a:p>
        </p:txBody>
      </p:sp>
      <p:pic>
        <p:nvPicPr>
          <p:cNvPr id="6147" name="Picture 3" descr="Fig_0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295400"/>
            <a:ext cx="3518705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9072" y="838200"/>
            <a:ext cx="5229225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6230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77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Aeroacoustic Modeling</a:t>
            </a:r>
            <a:endParaRPr lang="en-US" altLang="en-US" sz="2400">
              <a:solidFill>
                <a:schemeClr val="hlink"/>
              </a:solidFill>
            </a:endParaRPr>
          </a:p>
        </p:txBody>
      </p:sp>
      <p:sp>
        <p:nvSpPr>
          <p:cNvPr id="587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92125" y="1392238"/>
            <a:ext cx="4775200" cy="4770437"/>
          </a:xfrm>
        </p:spPr>
        <p:txBody>
          <a:bodyPr>
            <a:normAutofit lnSpcReduction="10000"/>
          </a:bodyPr>
          <a:lstStyle/>
          <a:p>
            <a:pPr marL="285750" indent="-285750"/>
            <a:r>
              <a:rPr lang="en-US" altLang="en-US" dirty="0"/>
              <a:t>Semi-empirical methods</a:t>
            </a:r>
          </a:p>
          <a:p>
            <a:pPr marL="685800" lvl="1" indent="-228600"/>
            <a:r>
              <a:rPr lang="en-US" altLang="en-US" dirty="0"/>
              <a:t>Basic</a:t>
            </a:r>
          </a:p>
          <a:p>
            <a:pPr marL="285750" indent="-285750"/>
            <a:r>
              <a:rPr lang="en-US" altLang="en-US" dirty="0"/>
              <a:t>Computational physics</a:t>
            </a:r>
          </a:p>
          <a:p>
            <a:pPr marL="685800" lvl="1" indent="-228600"/>
            <a:r>
              <a:rPr lang="en-US" altLang="en-US" dirty="0"/>
              <a:t>CFD-CAA</a:t>
            </a:r>
          </a:p>
          <a:p>
            <a:pPr marL="685800" lvl="1" indent="-228600"/>
            <a:r>
              <a:rPr lang="en-US" altLang="en-US" dirty="0"/>
              <a:t>Depends on accurate aerodynamic </a:t>
            </a:r>
            <a:r>
              <a:rPr lang="en-US" altLang="en-US" dirty="0" smtClean="0"/>
              <a:t>estimates</a:t>
            </a:r>
          </a:p>
          <a:p>
            <a:pPr marL="685800" lvl="1" indent="-228600"/>
            <a:r>
              <a:rPr lang="en-US" altLang="en-US" dirty="0" smtClean="0"/>
              <a:t>Not completed according to original plan </a:t>
            </a:r>
            <a:endParaRPr lang="en-US" altLang="en-US" dirty="0"/>
          </a:p>
          <a:p>
            <a:pPr marL="285750" indent="-285750"/>
            <a:r>
              <a:rPr lang="en-US" altLang="en-US" dirty="0" smtClean="0"/>
              <a:t>Propagation </a:t>
            </a:r>
            <a:r>
              <a:rPr lang="en-US" altLang="en-US" dirty="0"/>
              <a:t>Models</a:t>
            </a:r>
          </a:p>
          <a:p>
            <a:pPr marL="685800" lvl="1" indent="-228600"/>
            <a:r>
              <a:rPr lang="en-US" altLang="en-US" dirty="0"/>
              <a:t>Very basic</a:t>
            </a:r>
          </a:p>
          <a:p>
            <a:pPr marL="685800" lvl="1" indent="-228600"/>
            <a:endParaRPr lang="en-US" altLang="en-US" dirty="0"/>
          </a:p>
        </p:txBody>
      </p:sp>
      <p:grpSp>
        <p:nvGrpSpPr>
          <p:cNvPr id="587782" name="Group 6"/>
          <p:cNvGrpSpPr>
            <a:grpSpLocks/>
          </p:cNvGrpSpPr>
          <p:nvPr/>
        </p:nvGrpSpPr>
        <p:grpSpPr bwMode="auto">
          <a:xfrm>
            <a:off x="5351463" y="1309688"/>
            <a:ext cx="3570287" cy="2143125"/>
            <a:chOff x="3087" y="2682"/>
            <a:chExt cx="2312" cy="1344"/>
          </a:xfrm>
        </p:grpSpPr>
        <p:pic>
          <p:nvPicPr>
            <p:cNvPr id="587783" name="Picture 7" descr="run30vortxz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0" t="9494" r="25212" b="8861"/>
            <a:stretch>
              <a:fillRect/>
            </a:stretch>
          </p:blipFill>
          <p:spPr bwMode="auto">
            <a:xfrm>
              <a:off x="3087" y="2682"/>
              <a:ext cx="1344" cy="13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87784" name="Picture 8" descr="run30vortyz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99" t="7594" r="33711" b="8861"/>
            <a:stretch>
              <a:fillRect/>
            </a:stretch>
          </p:blipFill>
          <p:spPr bwMode="auto">
            <a:xfrm>
              <a:off x="4427" y="2687"/>
              <a:ext cx="972" cy="13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87785" name="Picture 9" descr="acoustic_wave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0" t="3702" r="5400" b="9254"/>
          <a:stretch>
            <a:fillRect/>
          </a:stretch>
        </p:blipFill>
        <p:spPr bwMode="auto">
          <a:xfrm>
            <a:off x="5907088" y="3584575"/>
            <a:ext cx="2693987" cy="25574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488539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58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 smtClean="0"/>
              <a:t>Semi Empirical Code Validation</a:t>
            </a:r>
            <a:endParaRPr lang="en-US" altLang="en-US" sz="2400" dirty="0">
              <a:solidFill>
                <a:schemeClr val="hlink"/>
              </a:solidFill>
            </a:endParaRPr>
          </a:p>
        </p:txBody>
      </p:sp>
      <p:pic>
        <p:nvPicPr>
          <p:cNvPr id="57958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6" t="3810" r="6659"/>
          <a:stretch>
            <a:fillRect/>
          </a:stretch>
        </p:blipFill>
        <p:spPr bwMode="auto">
          <a:xfrm>
            <a:off x="255588" y="1554163"/>
            <a:ext cx="4800600" cy="3900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9588" name="Rectangle 4"/>
          <p:cNvSpPr>
            <a:spLocks noChangeArrowheads="1"/>
          </p:cNvSpPr>
          <p:nvPr/>
        </p:nvSpPr>
        <p:spPr bwMode="auto">
          <a:xfrm>
            <a:off x="2819400" y="5659438"/>
            <a:ext cx="3429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50000"/>
              </a:spcBef>
            </a:pPr>
            <a:r>
              <a:rPr lang="en-US" altLang="en-US">
                <a:solidFill>
                  <a:srgbClr val="003399"/>
                </a:solidFill>
                <a:latin typeface="Arial" charset="0"/>
              </a:rPr>
              <a:t>58 m downwind, </a:t>
            </a:r>
            <a:r>
              <a:rPr lang="en-US" altLang="en-US">
                <a:solidFill>
                  <a:srgbClr val="003399"/>
                </a:solidFill>
                <a:latin typeface="Symbol" pitchFamily="18" charset="2"/>
              </a:rPr>
              <a:t>d</a:t>
            </a:r>
            <a:r>
              <a:rPr lang="en-US" altLang="en-US">
                <a:solidFill>
                  <a:srgbClr val="003399"/>
                </a:solidFill>
                <a:latin typeface="Arial" charset="0"/>
              </a:rPr>
              <a:t> = 3</a:t>
            </a:r>
            <a:r>
              <a:rPr lang="en-US" altLang="en-US">
                <a:solidFill>
                  <a:srgbClr val="003399"/>
                </a:solidFill>
                <a:latin typeface="Arial" charset="0"/>
                <a:cs typeface="Times New Roman" pitchFamily="18" charset="0"/>
              </a:rPr>
              <a:t>°</a:t>
            </a:r>
          </a:p>
        </p:txBody>
      </p:sp>
      <p:pic>
        <p:nvPicPr>
          <p:cNvPr id="579589" name="Picture 5" descr="Cropped C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7" b="1888"/>
          <a:stretch>
            <a:fillRect/>
          </a:stretch>
        </p:blipFill>
        <p:spPr bwMode="auto">
          <a:xfrm>
            <a:off x="5548313" y="1808163"/>
            <a:ext cx="2925762" cy="362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982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73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CAA Efforts</a:t>
            </a:r>
          </a:p>
        </p:txBody>
      </p:sp>
      <p:sp>
        <p:nvSpPr>
          <p:cNvPr id="585731" name="Rectangle 3"/>
          <p:cNvSpPr>
            <a:spLocks noChangeArrowheads="1"/>
          </p:cNvSpPr>
          <p:nvPr/>
        </p:nvSpPr>
        <p:spPr bwMode="auto">
          <a:xfrm>
            <a:off x="615950" y="746125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algn="l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algn="l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algn="l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algn="l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algn="l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en-US" sz="2800">
                <a:solidFill>
                  <a:srgbClr val="0066C6"/>
                </a:solidFill>
                <a:latin typeface="Arial Rounded MT Bold" pitchFamily="34" charset="0"/>
              </a:rPr>
              <a:t>Acoustic Spectrum for</a:t>
            </a:r>
            <a:br>
              <a:rPr lang="en-US" altLang="en-US" sz="2800">
                <a:solidFill>
                  <a:srgbClr val="0066C6"/>
                </a:solidFill>
                <a:latin typeface="Arial Rounded MT Bold" pitchFamily="34" charset="0"/>
              </a:rPr>
            </a:br>
            <a:r>
              <a:rPr lang="en-US" altLang="en-US" sz="2800">
                <a:solidFill>
                  <a:srgbClr val="0066C6"/>
                </a:solidFill>
                <a:latin typeface="Arial Rounded MT Bold" pitchFamily="34" charset="0"/>
              </a:rPr>
              <a:t>S809 Airfoil at 30 deg Incidence</a:t>
            </a:r>
          </a:p>
        </p:txBody>
      </p:sp>
      <p:sp>
        <p:nvSpPr>
          <p:cNvPr id="585732" name="Text Box 4"/>
          <p:cNvSpPr txBox="1">
            <a:spLocks noChangeArrowheads="1"/>
          </p:cNvSpPr>
          <p:nvPr/>
        </p:nvSpPr>
        <p:spPr bwMode="auto">
          <a:xfrm>
            <a:off x="304800" y="6096000"/>
            <a:ext cx="8610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en-US" altLang="en-US" sz="1000">
                <a:latin typeface="Tahoma" pitchFamily="34" charset="0"/>
              </a:rPr>
              <a:t>Acoustic spectrum at 3 observer locations (0 deg.-upstream; 45 deg; and 90 deg – overhead) 10 chords from an S809 airfoil at 30 deg. incidence, chord = 12 inches; span = 24 inches.</a:t>
            </a:r>
          </a:p>
        </p:txBody>
      </p:sp>
      <p:grpSp>
        <p:nvGrpSpPr>
          <p:cNvPr id="585733" name="Group 5"/>
          <p:cNvGrpSpPr>
            <a:grpSpLocks/>
          </p:cNvGrpSpPr>
          <p:nvPr/>
        </p:nvGrpSpPr>
        <p:grpSpPr bwMode="auto">
          <a:xfrm>
            <a:off x="5457825" y="1652588"/>
            <a:ext cx="3087688" cy="4343400"/>
            <a:chOff x="3312" y="1008"/>
            <a:chExt cx="1945" cy="2736"/>
          </a:xfrm>
        </p:grpSpPr>
        <p:pic>
          <p:nvPicPr>
            <p:cNvPr id="585734" name="Picture 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12" y="1152"/>
              <a:ext cx="1898" cy="25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5735" name="Text Box 7"/>
            <p:cNvSpPr txBox="1">
              <a:spLocks noChangeArrowheads="1"/>
            </p:cNvSpPr>
            <p:nvPr/>
          </p:nvSpPr>
          <p:spPr bwMode="auto">
            <a:xfrm>
              <a:off x="5016" y="1008"/>
              <a:ext cx="240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200">
                  <a:latin typeface="Tahoma" pitchFamily="34" charset="0"/>
                </a:rPr>
                <a:t>(a)</a:t>
              </a:r>
            </a:p>
          </p:txBody>
        </p:sp>
        <p:sp>
          <p:nvSpPr>
            <p:cNvPr id="585736" name="Text Box 8"/>
            <p:cNvSpPr txBox="1">
              <a:spLocks noChangeArrowheads="1"/>
            </p:cNvSpPr>
            <p:nvPr/>
          </p:nvSpPr>
          <p:spPr bwMode="auto">
            <a:xfrm>
              <a:off x="5014" y="1968"/>
              <a:ext cx="243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200">
                  <a:latin typeface="Tahoma" pitchFamily="34" charset="0"/>
                </a:rPr>
                <a:t>(b)</a:t>
              </a:r>
            </a:p>
          </p:txBody>
        </p:sp>
        <p:sp>
          <p:nvSpPr>
            <p:cNvPr id="585737" name="Text Box 9"/>
            <p:cNvSpPr txBox="1">
              <a:spLocks noChangeArrowheads="1"/>
            </p:cNvSpPr>
            <p:nvPr/>
          </p:nvSpPr>
          <p:spPr bwMode="auto">
            <a:xfrm>
              <a:off x="5019" y="2880"/>
              <a:ext cx="234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200">
                  <a:latin typeface="Tahoma" pitchFamily="34" charset="0"/>
                </a:rPr>
                <a:t>(c)</a:t>
              </a:r>
            </a:p>
          </p:txBody>
        </p:sp>
      </p:grpSp>
      <p:grpSp>
        <p:nvGrpSpPr>
          <p:cNvPr id="585738" name="Group 10"/>
          <p:cNvGrpSpPr>
            <a:grpSpLocks/>
          </p:cNvGrpSpPr>
          <p:nvPr/>
        </p:nvGrpSpPr>
        <p:grpSpPr bwMode="auto">
          <a:xfrm>
            <a:off x="152400" y="1905000"/>
            <a:ext cx="4648200" cy="3363913"/>
            <a:chOff x="96" y="1200"/>
            <a:chExt cx="2928" cy="2119"/>
          </a:xfrm>
        </p:grpSpPr>
        <p:pic>
          <p:nvPicPr>
            <p:cNvPr id="585739" name="Picture 11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43" t="32057"/>
            <a:stretch>
              <a:fillRect/>
            </a:stretch>
          </p:blipFill>
          <p:spPr bwMode="auto">
            <a:xfrm>
              <a:off x="384" y="1392"/>
              <a:ext cx="2640" cy="19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5740" name="Text Box 12"/>
            <p:cNvSpPr txBox="1">
              <a:spLocks noChangeArrowheads="1"/>
            </p:cNvSpPr>
            <p:nvPr/>
          </p:nvSpPr>
          <p:spPr bwMode="auto">
            <a:xfrm>
              <a:off x="96" y="2640"/>
              <a:ext cx="240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200">
                  <a:latin typeface="Tahoma" pitchFamily="34" charset="0"/>
                </a:rPr>
                <a:t>(a)</a:t>
              </a:r>
            </a:p>
          </p:txBody>
        </p:sp>
        <p:sp>
          <p:nvSpPr>
            <p:cNvPr id="585741" name="Text Box 13"/>
            <p:cNvSpPr txBox="1">
              <a:spLocks noChangeArrowheads="1"/>
            </p:cNvSpPr>
            <p:nvPr/>
          </p:nvSpPr>
          <p:spPr bwMode="auto">
            <a:xfrm>
              <a:off x="144" y="1536"/>
              <a:ext cx="243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200">
                  <a:latin typeface="Tahoma" pitchFamily="34" charset="0"/>
                </a:rPr>
                <a:t>(b)</a:t>
              </a:r>
            </a:p>
          </p:txBody>
        </p:sp>
        <p:sp>
          <p:nvSpPr>
            <p:cNvPr id="585742" name="Text Box 14"/>
            <p:cNvSpPr txBox="1">
              <a:spLocks noChangeArrowheads="1"/>
            </p:cNvSpPr>
            <p:nvPr/>
          </p:nvSpPr>
          <p:spPr bwMode="auto">
            <a:xfrm>
              <a:off x="1404" y="1200"/>
              <a:ext cx="234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en-US" altLang="en-US" sz="1200">
                  <a:latin typeface="Tahoma" pitchFamily="34" charset="0"/>
                </a:rPr>
                <a:t>(c)</a:t>
              </a:r>
            </a:p>
          </p:txBody>
        </p:sp>
      </p:grpSp>
      <p:sp>
        <p:nvSpPr>
          <p:cNvPr id="585743" name="Text Box 15"/>
          <p:cNvSpPr txBox="1">
            <a:spLocks noChangeArrowheads="1"/>
          </p:cNvSpPr>
          <p:nvPr/>
        </p:nvSpPr>
        <p:spPr bwMode="auto">
          <a:xfrm>
            <a:off x="1978025" y="5257800"/>
            <a:ext cx="16795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en-US" altLang="en-US">
                <a:latin typeface="Tahoma" pitchFamily="34" charset="0"/>
              </a:rPr>
              <a:t>Preliminary</a:t>
            </a:r>
          </a:p>
        </p:txBody>
      </p:sp>
      <p:sp>
        <p:nvSpPr>
          <p:cNvPr id="585744" name="AutoShape 16"/>
          <p:cNvSpPr>
            <a:spLocks noChangeArrowheads="1"/>
          </p:cNvSpPr>
          <p:nvPr/>
        </p:nvSpPr>
        <p:spPr bwMode="auto">
          <a:xfrm rot="19800000">
            <a:off x="152400" y="4953000"/>
            <a:ext cx="976313" cy="485775"/>
          </a:xfrm>
          <a:prstGeom prst="rightArrow">
            <a:avLst>
              <a:gd name="adj1" fmla="val 50000"/>
              <a:gd name="adj2" fmla="val 5024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4608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66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Blade Shape</a:t>
            </a:r>
            <a:endParaRPr lang="en-US" altLang="en-US" sz="2400">
              <a:solidFill>
                <a:srgbClr val="CCECFF"/>
              </a:solidFill>
            </a:endParaRPr>
          </a:p>
        </p:txBody>
      </p:sp>
      <p:sp>
        <p:nvSpPr>
          <p:cNvPr id="6256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1988" y="1143000"/>
            <a:ext cx="7562850" cy="541655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/>
              <a:t>Spread out blade loading change through tower shadow</a:t>
            </a:r>
          </a:p>
          <a:p>
            <a:pPr>
              <a:lnSpc>
                <a:spcPct val="80000"/>
              </a:lnSpc>
            </a:pPr>
            <a:r>
              <a:rPr lang="en-US" altLang="en-US"/>
              <a:t>Computer fans</a:t>
            </a:r>
          </a:p>
        </p:txBody>
      </p:sp>
      <p:pic>
        <p:nvPicPr>
          <p:cNvPr id="62566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50" t="8101" r="7715" b="37247"/>
          <a:stretch>
            <a:fillRect/>
          </a:stretch>
        </p:blipFill>
        <p:spPr bwMode="auto">
          <a:xfrm>
            <a:off x="1119188" y="2819400"/>
            <a:ext cx="3148012" cy="299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5669" name="Picture 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13" r="26001" b="19254"/>
          <a:stretch>
            <a:fillRect/>
          </a:stretch>
        </p:blipFill>
        <p:spPr bwMode="auto">
          <a:xfrm>
            <a:off x="4473575" y="2625725"/>
            <a:ext cx="2517775" cy="3675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8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ea typeface="ＭＳ Ｐゴシック" pitchFamily="-108" charset="-128"/>
              </a:rPr>
              <a:t>Acoustic Array v 1.0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8000" y="1310399"/>
            <a:ext cx="5296215" cy="4723201"/>
          </a:xfrm>
        </p:spPr>
        <p:txBody>
          <a:bodyPr/>
          <a:lstStyle/>
          <a:p>
            <a:r>
              <a:rPr lang="en-US" sz="2000" dirty="0" smtClean="0"/>
              <a:t>Acoustic array development and field measurements</a:t>
            </a:r>
          </a:p>
          <a:p>
            <a:pPr lvl="1"/>
            <a:r>
              <a:rPr lang="en-US" sz="1600" dirty="0" smtClean="0"/>
              <a:t>32 microphone array</a:t>
            </a:r>
          </a:p>
          <a:p>
            <a:pPr lvl="1"/>
            <a:r>
              <a:rPr lang="en-US" sz="1600" dirty="0" smtClean="0"/>
              <a:t>Deployed at NWTC and Sandia </a:t>
            </a:r>
            <a:r>
              <a:rPr lang="en-US" sz="1600" dirty="0" err="1" smtClean="0"/>
              <a:t>Bushland</a:t>
            </a:r>
            <a:r>
              <a:rPr lang="en-US" sz="1600" dirty="0" smtClean="0"/>
              <a:t> site</a:t>
            </a:r>
          </a:p>
          <a:p>
            <a:pPr lvl="1"/>
            <a:r>
              <a:rPr lang="en-US" sz="1600" dirty="0" smtClean="0"/>
              <a:t>Tests on </a:t>
            </a:r>
            <a:r>
              <a:rPr lang="en-US" sz="1600" dirty="0" err="1" smtClean="0"/>
              <a:t>Northwind</a:t>
            </a:r>
            <a:r>
              <a:rPr lang="en-US" sz="1600" dirty="0" smtClean="0"/>
              <a:t> 100-B and </a:t>
            </a:r>
            <a:r>
              <a:rPr lang="en-US" sz="1600" dirty="0" err="1" smtClean="0"/>
              <a:t>Micon</a:t>
            </a:r>
            <a:r>
              <a:rPr lang="en-US" sz="1600" dirty="0" smtClean="0"/>
              <a:t> BSDS blades</a:t>
            </a:r>
          </a:p>
          <a:p>
            <a:r>
              <a:rPr lang="en-US" sz="2000" dirty="0" smtClean="0"/>
              <a:t>Validation of modeling tools with acoustic measurements</a:t>
            </a:r>
            <a:endParaRPr lang="en-US" sz="1600" dirty="0" smtClean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492457" y="1375508"/>
            <a:ext cx="3166315" cy="47793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/>
          <a:srcRect l="61935" t="26758" r="27109" b="25926"/>
          <a:stretch>
            <a:fillRect/>
          </a:stretch>
        </p:blipFill>
        <p:spPr bwMode="auto">
          <a:xfrm>
            <a:off x="2362962" y="3501291"/>
            <a:ext cx="2229583" cy="3008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60216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ea typeface="ＭＳ Ｐゴシック" pitchFamily="-108" charset="-128"/>
              </a:rPr>
              <a:t>Acoustic Array v 1.0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322596"/>
            <a:ext cx="5134708" cy="4039200"/>
          </a:xfrm>
          <a:prstGeom prst="rect">
            <a:avLst/>
          </a:prstGeom>
        </p:spPr>
        <p:txBody>
          <a:bodyPr vert="horz" wrap="square" lIns="91440" tIns="45720" rIns="91440" bIns="45720" rtlCol="0">
            <a:normAutofit/>
          </a:bodyPr>
          <a:lstStyle/>
          <a:p>
            <a:pPr fontAlgn="auto">
              <a:spcBef>
                <a:spcPct val="20000"/>
              </a:spcBef>
              <a:spcAft>
                <a:spcPts val="0"/>
              </a:spcAft>
            </a:pPr>
            <a:r>
              <a:rPr lang="en-US" sz="2400" dirty="0" smtClean="0">
                <a:latin typeface="+mn-lt"/>
                <a:ea typeface="+mn-ea"/>
                <a:cs typeface="Arial Narrow"/>
              </a:rPr>
              <a:t>Field measurements using acoustic array and model comparison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kumimoji="0" lang="en-US" sz="200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Arial Narrow"/>
              </a:rPr>
              <a:t>Differentiation</a:t>
            </a:r>
            <a:r>
              <a:rPr kumimoji="0" lang="en-US" sz="2000" i="0" u="none" strike="noStrike" kern="1200" cap="none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Arial Narrow"/>
              </a:rPr>
              <a:t> of individual blade noise and gearbox noise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sz="2000" dirty="0" smtClean="0">
                <a:cs typeface="Arial Narrow"/>
              </a:rPr>
              <a:t>Master’s thesis at University of Colorado and EWEC paper</a:t>
            </a:r>
          </a:p>
          <a:p>
            <a:pPr marL="342900" indent="-342900" fontAlgn="auto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endParaRPr kumimoji="0" lang="en-US" sz="2000" i="0" u="none" strike="noStrike" kern="1200" cap="none" spc="0" normalizeH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Arial Narrow"/>
            </a:endParaRPr>
          </a:p>
          <a:p>
            <a:pPr marL="800100" lvl="1" indent="-342900" fontAlgn="auto">
              <a:spcBef>
                <a:spcPct val="20000"/>
              </a:spcBef>
              <a:spcAft>
                <a:spcPts val="0"/>
              </a:spcAft>
              <a:buFont typeface="Arial" pitchFamily="34" charset="0"/>
              <a:buChar char="•"/>
            </a:pPr>
            <a:endParaRPr kumimoji="0" lang="en-US" sz="240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Arial Narrow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2456" y="3665416"/>
            <a:ext cx="5231765" cy="28613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/>
          <a:srcRect b="19192"/>
          <a:stretch>
            <a:fillRect/>
          </a:stretch>
        </p:blipFill>
        <p:spPr bwMode="auto">
          <a:xfrm>
            <a:off x="5098073" y="1174019"/>
            <a:ext cx="3850542" cy="19365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/>
          <a:srcRect l="76131" t="20835" r="8630" b="27282"/>
          <a:stretch>
            <a:fillRect/>
          </a:stretch>
        </p:blipFill>
        <p:spPr bwMode="auto">
          <a:xfrm>
            <a:off x="5497545" y="3126154"/>
            <a:ext cx="3232115" cy="3438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92408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NREL Acoustic Array v 2.0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3475"/>
            <a:ext cx="8229600" cy="4525963"/>
          </a:xfrm>
        </p:spPr>
        <p:txBody>
          <a:bodyPr/>
          <a:lstStyle/>
          <a:p>
            <a:r>
              <a:rPr lang="en-US" dirty="0" smtClean="0"/>
              <a:t>64 microphones</a:t>
            </a:r>
          </a:p>
          <a:p>
            <a:r>
              <a:rPr lang="en-US" dirty="0" smtClean="0"/>
              <a:t>Logarithmic spiral</a:t>
            </a:r>
          </a:p>
          <a:p>
            <a:r>
              <a:rPr lang="en-US" dirty="0" smtClean="0"/>
              <a:t>Higher signal to noise</a:t>
            </a:r>
          </a:p>
          <a:p>
            <a:r>
              <a:rPr lang="en-US" dirty="0" smtClean="0"/>
              <a:t>More weather resistant</a:t>
            </a:r>
          </a:p>
          <a:p>
            <a:r>
              <a:rPr lang="en-US" dirty="0" smtClean="0"/>
              <a:t>Easily transportable</a:t>
            </a:r>
            <a:endParaRPr lang="en-US" dirty="0"/>
          </a:p>
        </p:txBody>
      </p:sp>
      <p:pic>
        <p:nvPicPr>
          <p:cNvPr id="1026" name="Picture 2" descr="C:\Users\pmoriart\Dropbox\Acoustic Array\2011 Spiral Array\Pictures\120629 Mcdade Install Photos\IMG_3815_ed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10200" y="1143000"/>
            <a:ext cx="3505200" cy="5257800"/>
          </a:xfrm>
          <a:prstGeom prst="rect">
            <a:avLst/>
          </a:prstGeom>
          <a:noFill/>
        </p:spPr>
      </p:pic>
      <p:pic>
        <p:nvPicPr>
          <p:cNvPr id="1027" name="Picture 3" descr="C:\Users\pmoriart\Dropbox\Acoustic Array\2011 Spiral Array\Pictures\120629 Mcdade Install Photos\IMG_3811_ed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71600" y="4495800"/>
            <a:ext cx="3086100" cy="2057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59962995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Turbine Interactions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19215" t="30515" r="12495" b="21042"/>
          <a:stretch/>
        </p:blipFill>
        <p:spPr bwMode="auto">
          <a:xfrm>
            <a:off x="647700" y="1143000"/>
            <a:ext cx="8077200" cy="4800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6813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Large Eddy Simulation of Trailing Edge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4800600"/>
          </a:xfrm>
        </p:spPr>
        <p:txBody>
          <a:bodyPr/>
          <a:lstStyle/>
          <a:p>
            <a:r>
              <a:rPr lang="en-US" dirty="0" smtClean="0"/>
              <a:t>GE-Stanford-Sandia – usage of DOE HPC facilities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057400"/>
            <a:ext cx="5943600" cy="445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0639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DOE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Eastern United States</a:t>
            </a:r>
          </a:p>
          <a:p>
            <a:r>
              <a:rPr lang="en-US" dirty="0" smtClean="0"/>
              <a:t>Complaints from 12 homes (6 frequently) - 1000 homes within 3 km radius</a:t>
            </a:r>
          </a:p>
          <a:p>
            <a:r>
              <a:rPr lang="en-US" dirty="0"/>
              <a:t>The annoyance was described as an intermittent "thumping" </a:t>
            </a:r>
            <a:r>
              <a:rPr lang="en-US" dirty="0" smtClean="0"/>
              <a:t>sound</a:t>
            </a:r>
          </a:p>
          <a:p>
            <a:r>
              <a:rPr lang="en-US" dirty="0"/>
              <a:t>A "feeling" or "presence" was </a:t>
            </a:r>
            <a:r>
              <a:rPr lang="en-US" dirty="0" smtClean="0"/>
              <a:t>described… accompanied </a:t>
            </a:r>
            <a:r>
              <a:rPr lang="en-US" dirty="0"/>
              <a:t>by sensations of uneasiness and personal disturbance</a:t>
            </a:r>
            <a:r>
              <a:rPr lang="en-US" dirty="0" smtClean="0"/>
              <a:t>.</a:t>
            </a:r>
          </a:p>
          <a:p>
            <a:r>
              <a:rPr lang="en-US" dirty="0"/>
              <a:t>A</a:t>
            </a:r>
            <a:r>
              <a:rPr lang="en-US" dirty="0" smtClean="0"/>
              <a:t>nnoyance intermittent when turbines were running</a:t>
            </a:r>
          </a:p>
          <a:p>
            <a:r>
              <a:rPr lang="en-US" dirty="0"/>
              <a:t>Slower rotor reduced, but not eliminated </a:t>
            </a:r>
            <a:r>
              <a:rPr lang="en-US" dirty="0" smtClean="0"/>
              <a:t>annoyance</a:t>
            </a:r>
            <a:endParaRPr lang="en-US" dirty="0"/>
          </a:p>
          <a:p>
            <a:r>
              <a:rPr lang="en-US" dirty="0" smtClean="0"/>
              <a:t>Not atypical reaction to problem wind project today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4297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Annoyance</a:t>
            </a:r>
            <a:endParaRPr lang="en-US" dirty="0"/>
          </a:p>
        </p:txBody>
      </p:sp>
      <p:pic>
        <p:nvPicPr>
          <p:cNvPr id="2050" name="Picture 2" descr="C:\Users\pmoriart\AppData\Local\Microsoft\Windows\Temporary Internet Files\Content.Outlook\9E63BQWY\pedersen_2009veryannoyed wind and oth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352550"/>
            <a:ext cx="7315200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657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Amplitude Modulation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800600"/>
          </a:xfrm>
        </p:spPr>
        <p:txBody>
          <a:bodyPr/>
          <a:lstStyle/>
          <a:p>
            <a:r>
              <a:rPr lang="en-US" dirty="0" smtClean="0"/>
              <a:t>One </a:t>
            </a:r>
            <a:r>
              <a:rPr lang="en-US" smtClean="0"/>
              <a:t>theory why </a:t>
            </a:r>
            <a:r>
              <a:rPr lang="en-US" dirty="0" smtClean="0"/>
              <a:t>wind turbine noise more annoying than other common sources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12083" t="17241" r="27917" b="37931"/>
          <a:stretch>
            <a:fillRect/>
          </a:stretch>
        </p:blipFill>
        <p:spPr bwMode="auto">
          <a:xfrm>
            <a:off x="152400" y="2362200"/>
            <a:ext cx="8839200" cy="39899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7842041" y="6324600"/>
            <a:ext cx="1143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Di Napoli, 2011</a:t>
            </a:r>
            <a:endParaRPr lang="en-US" sz="12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Low Frequency Noise and Infrasound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23750" t="26038" r="21250" b="13458"/>
          <a:stretch>
            <a:fillRect/>
          </a:stretch>
        </p:blipFill>
        <p:spPr bwMode="auto">
          <a:xfrm>
            <a:off x="533400" y="838200"/>
            <a:ext cx="8305800" cy="55868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Wind Plant Noise Footprint</a:t>
            </a:r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 l="22917" t="29302" r="22083" b="13458"/>
          <a:stretch>
            <a:fillRect/>
          </a:stretch>
        </p:blipFill>
        <p:spPr bwMode="auto">
          <a:xfrm>
            <a:off x="0" y="838200"/>
            <a:ext cx="9100457" cy="579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Early History - 1980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71600"/>
            <a:ext cx="5257800" cy="48006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MOD-1 turbine, Boone, North Carolina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ka “Thumper”</a:t>
            </a:r>
          </a:p>
          <a:p>
            <a:pPr lvl="1"/>
            <a:r>
              <a:rPr lang="en-US" dirty="0" smtClean="0"/>
              <a:t>61 m rotor – 2 MW, GE-NASA Design</a:t>
            </a:r>
          </a:p>
          <a:p>
            <a:pPr lvl="1"/>
            <a:r>
              <a:rPr lang="en-US" dirty="0"/>
              <a:t>Noise focused by terrain and atmosphere </a:t>
            </a:r>
            <a:r>
              <a:rPr lang="en-US" dirty="0" smtClean="0"/>
              <a:t>+25 </a:t>
            </a:r>
            <a:r>
              <a:rPr lang="en-US" dirty="0"/>
              <a:t>dB in some </a:t>
            </a:r>
            <a:r>
              <a:rPr lang="en-US" dirty="0" smtClean="0"/>
              <a:t>locations</a:t>
            </a:r>
          </a:p>
          <a:p>
            <a:r>
              <a:rPr lang="en-US" dirty="0" smtClean="0"/>
              <a:t>Different than today</a:t>
            </a:r>
          </a:p>
          <a:p>
            <a:pPr lvl="1"/>
            <a:r>
              <a:rPr lang="en-US" dirty="0" smtClean="0"/>
              <a:t>Downwind blade tower interaction</a:t>
            </a:r>
          </a:p>
          <a:p>
            <a:pPr lvl="1"/>
            <a:r>
              <a:rPr lang="en-US" dirty="0" smtClean="0"/>
              <a:t>High levels of infrasound and low frequency sound – resonance with building frequencies</a:t>
            </a:r>
          </a:p>
          <a:p>
            <a:pPr lvl="1"/>
            <a:r>
              <a:rPr lang="en-US" dirty="0" smtClean="0"/>
              <a:t>Airfoils often operating near stall</a:t>
            </a:r>
          </a:p>
          <a:p>
            <a:pPr lvl="1"/>
            <a:r>
              <a:rPr lang="en-US" dirty="0"/>
              <a:t>Noise worse inside than </a:t>
            </a:r>
            <a:r>
              <a:rPr lang="en-US" dirty="0" smtClean="0"/>
              <a:t>outside</a:t>
            </a:r>
          </a:p>
          <a:p>
            <a:pPr lvl="1"/>
            <a:r>
              <a:rPr lang="en-US" dirty="0" smtClean="0"/>
              <a:t>Predecessor – MOD-0 100 kw – noise below ambient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2" r="28068"/>
          <a:stretch/>
        </p:blipFill>
        <p:spPr bwMode="auto">
          <a:xfrm>
            <a:off x="5638800" y="1447800"/>
            <a:ext cx="3400425" cy="422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11245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Building </a:t>
            </a:r>
            <a:r>
              <a:rPr lang="en-US" dirty="0"/>
              <a:t>A</a:t>
            </a:r>
            <a:r>
              <a:rPr lang="en-US" dirty="0" smtClean="0"/>
              <a:t>mplification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86" t="15112" r="14652" b="8889"/>
          <a:stretch/>
        </p:blipFill>
        <p:spPr bwMode="auto">
          <a:xfrm>
            <a:off x="-28575" y="990600"/>
            <a:ext cx="9239250" cy="651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13734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Low frequency/Infrasound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81" t="18111" r="28750" b="15444"/>
          <a:stretch/>
        </p:blipFill>
        <p:spPr bwMode="auto">
          <a:xfrm>
            <a:off x="1295400" y="847725"/>
            <a:ext cx="6181726" cy="569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5399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Fast forward to 2013…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4724400" cy="48006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Australian, July 24, 2013 </a:t>
            </a:r>
          </a:p>
          <a:p>
            <a:pPr lvl="1"/>
            <a:r>
              <a:rPr lang="en-US" dirty="0" smtClean="0"/>
              <a:t>“</a:t>
            </a:r>
            <a:r>
              <a:rPr lang="en-US" dirty="0"/>
              <a:t>MODERN wind turbines could cause the same health impacts for nearby residents as an older prototype rejected by the industry because of proven concerns, says the author of a 1987 study that established the link</a:t>
            </a:r>
            <a:r>
              <a:rPr lang="en-US" dirty="0" smtClean="0"/>
              <a:t>.”</a:t>
            </a:r>
          </a:p>
          <a:p>
            <a:r>
              <a:rPr lang="en-US" dirty="0" smtClean="0"/>
              <a:t>Wind Turbine Syndrome blog, Nina Pierpont, July 6, 2013</a:t>
            </a:r>
          </a:p>
          <a:p>
            <a:pPr lvl="1"/>
            <a:r>
              <a:rPr lang="en-US" b="0" dirty="0" smtClean="0"/>
              <a:t>“U.S</a:t>
            </a:r>
            <a:r>
              <a:rPr lang="en-US" b="0" dirty="0"/>
              <a:t>. government has known about Wind Turbine Syndrome since </a:t>
            </a:r>
            <a:r>
              <a:rPr lang="en-US" b="0" dirty="0" smtClean="0"/>
              <a:t>1987…</a:t>
            </a:r>
            <a:r>
              <a:rPr lang="en-US" dirty="0"/>
              <a:t>It’s now 2013, and the government and industry are still pretending they don’t know about </a:t>
            </a:r>
            <a:r>
              <a:rPr lang="en-US" dirty="0" smtClean="0"/>
              <a:t>this…”</a:t>
            </a:r>
            <a:r>
              <a:rPr lang="en-US" b="0" dirty="0"/>
              <a:t> </a:t>
            </a:r>
          </a:p>
          <a:p>
            <a:endParaRPr lang="en-US" dirty="0"/>
          </a:p>
        </p:txBody>
      </p:sp>
      <p:pic>
        <p:nvPicPr>
          <p:cNvPr id="3074" name="Picture 2" descr="http://www.windturbinesyndrome.com/wp-content/uploads/2013/07/carpe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0175" y="2209800"/>
            <a:ext cx="3800475" cy="2850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7369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DOE Research 2002-2013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638800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/>
              <a:t>Small Wind</a:t>
            </a:r>
          </a:p>
          <a:p>
            <a:pPr lvl="1"/>
            <a:r>
              <a:rPr lang="en-US" dirty="0" smtClean="0"/>
              <a:t>Wind Tunnel Testing of Airfoils – NLR</a:t>
            </a:r>
          </a:p>
          <a:p>
            <a:r>
              <a:rPr lang="en-US" dirty="0" smtClean="0"/>
              <a:t>Utility Scale Wind</a:t>
            </a:r>
          </a:p>
          <a:p>
            <a:pPr lvl="1"/>
            <a:r>
              <a:rPr lang="en-US" dirty="0" smtClean="0"/>
              <a:t>Virginia Tech</a:t>
            </a:r>
          </a:p>
          <a:p>
            <a:r>
              <a:rPr lang="en-US" dirty="0" smtClean="0"/>
              <a:t>CFD/CAA Noise Modeling</a:t>
            </a:r>
          </a:p>
          <a:p>
            <a:pPr lvl="1"/>
            <a:r>
              <a:rPr lang="en-US" dirty="0" smtClean="0"/>
              <a:t>Penn State University</a:t>
            </a:r>
          </a:p>
          <a:p>
            <a:pPr lvl="1"/>
            <a:r>
              <a:rPr lang="en-US" dirty="0" smtClean="0"/>
              <a:t>Florida State University</a:t>
            </a:r>
          </a:p>
          <a:p>
            <a:r>
              <a:rPr lang="en-US" dirty="0" smtClean="0"/>
              <a:t>Semi-Empirical Noise Modeling </a:t>
            </a:r>
          </a:p>
          <a:p>
            <a:pPr lvl="1"/>
            <a:r>
              <a:rPr lang="en-US" dirty="0" smtClean="0"/>
              <a:t>Began with Brooks, Pope and </a:t>
            </a:r>
            <a:r>
              <a:rPr lang="en-US" dirty="0" err="1" smtClean="0"/>
              <a:t>Marcolini</a:t>
            </a:r>
            <a:r>
              <a:rPr lang="en-US" dirty="0" smtClean="0"/>
              <a:t> (1989)</a:t>
            </a:r>
          </a:p>
          <a:p>
            <a:pPr lvl="1"/>
            <a:r>
              <a:rPr lang="en-US" dirty="0" smtClean="0"/>
              <a:t>Work with Franco </a:t>
            </a:r>
            <a:r>
              <a:rPr lang="en-US" dirty="0" err="1" smtClean="0"/>
              <a:t>Guidati</a:t>
            </a:r>
            <a:endParaRPr lang="en-US" dirty="0" smtClean="0"/>
          </a:p>
          <a:p>
            <a:pPr lvl="1"/>
            <a:r>
              <a:rPr lang="en-US" dirty="0" err="1" smtClean="0"/>
              <a:t>NAFNoise</a:t>
            </a:r>
            <a:r>
              <a:rPr lang="en-US" dirty="0" smtClean="0"/>
              <a:t> and noise module within FAST</a:t>
            </a:r>
          </a:p>
          <a:p>
            <a:pPr lvl="1"/>
            <a:r>
              <a:rPr lang="en-US" dirty="0" smtClean="0"/>
              <a:t>Last update July 2005</a:t>
            </a:r>
          </a:p>
          <a:p>
            <a:r>
              <a:rPr lang="en-US" dirty="0" smtClean="0"/>
              <a:t>Acoustic Array Development and measurements – two versions</a:t>
            </a:r>
          </a:p>
          <a:p>
            <a:r>
              <a:rPr lang="en-US" dirty="0" smtClean="0"/>
              <a:t>Small studies</a:t>
            </a:r>
          </a:p>
          <a:p>
            <a:pPr lvl="1"/>
            <a:r>
              <a:rPr lang="en-US" dirty="0" smtClean="0"/>
              <a:t>Noise mitigation of blades</a:t>
            </a:r>
          </a:p>
          <a:p>
            <a:pPr lvl="1"/>
            <a:r>
              <a:rPr lang="en-US" dirty="0" smtClean="0"/>
              <a:t>Wind plant propagation</a:t>
            </a:r>
          </a:p>
          <a:p>
            <a:r>
              <a:rPr lang="en-US" dirty="0" smtClean="0"/>
              <a:t>Research activities significantly curtailed in 2007 and stopped in 2014</a:t>
            </a:r>
          </a:p>
          <a:p>
            <a:r>
              <a:rPr lang="en-US" dirty="0"/>
              <a:t>Community Impact</a:t>
            </a:r>
          </a:p>
          <a:p>
            <a:pPr lvl="1"/>
            <a:r>
              <a:rPr lang="en-US" dirty="0"/>
              <a:t>Small effort – mostly hearing concerns through WPA</a:t>
            </a:r>
          </a:p>
          <a:p>
            <a:pPr lvl="1"/>
            <a:r>
              <a:rPr lang="en-US" dirty="0"/>
              <a:t>IEA Task 28 Social Acceptance of Wind Energy </a:t>
            </a:r>
            <a:r>
              <a:rPr lang="en-US" dirty="0" smtClean="0"/>
              <a:t>Projects</a:t>
            </a:r>
          </a:p>
          <a:p>
            <a:r>
              <a:rPr lang="en-US" dirty="0" smtClean="0"/>
              <a:t>IEC standards testing and measurement standards development ongoing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599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Small Wind Airfoil Testing</a:t>
            </a:r>
            <a:endParaRPr lang="en-US" altLang="en-US" dirty="0"/>
          </a:p>
        </p:txBody>
      </p:sp>
      <p:sp>
        <p:nvSpPr>
          <p:cNvPr id="521219" name="Rectangle 3"/>
          <p:cNvSpPr>
            <a:spLocks noGrp="1" noChangeArrowheads="1"/>
          </p:cNvSpPr>
          <p:nvPr>
            <p:ph type="body" sz="half" idx="2"/>
          </p:nvPr>
        </p:nvSpPr>
        <p:spPr>
          <a:xfrm>
            <a:off x="4605338" y="1228725"/>
            <a:ext cx="3810000" cy="4913313"/>
          </a:xfrm>
        </p:spPr>
        <p:txBody>
          <a:bodyPr/>
          <a:lstStyle/>
          <a:p>
            <a:r>
              <a:rPr lang="en-US" altLang="en-US" sz="2400" dirty="0" smtClean="0"/>
              <a:t>Wind </a:t>
            </a:r>
            <a:r>
              <a:rPr lang="en-US" altLang="en-US" sz="2400" dirty="0"/>
              <a:t>tunnel testing</a:t>
            </a:r>
          </a:p>
          <a:p>
            <a:pPr lvl="1"/>
            <a:r>
              <a:rPr lang="en-US" altLang="en-US" sz="2000" dirty="0"/>
              <a:t>Airfoils</a:t>
            </a:r>
          </a:p>
          <a:p>
            <a:pPr lvl="1"/>
            <a:r>
              <a:rPr lang="en-US" altLang="en-US" sz="2000" dirty="0"/>
              <a:t>Tip shapes</a:t>
            </a:r>
          </a:p>
        </p:txBody>
      </p:sp>
      <p:pic>
        <p:nvPicPr>
          <p:cNvPr id="521223" name="Picture 7" descr="stefa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24000"/>
            <a:ext cx="3043237" cy="3065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3378994"/>
            <a:ext cx="4449763" cy="2420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7193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6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Tip Shape</a:t>
            </a:r>
            <a:endParaRPr lang="en-US" altLang="en-US" sz="2400">
              <a:solidFill>
                <a:srgbClr val="CCECFF"/>
              </a:solidFill>
            </a:endParaRPr>
          </a:p>
        </p:txBody>
      </p:sp>
      <p:sp>
        <p:nvSpPr>
          <p:cNvPr id="6236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1988" y="1143000"/>
            <a:ext cx="7518400" cy="541655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/>
              <a:t>Modify interaction of tip vortex with blade</a:t>
            </a:r>
          </a:p>
        </p:txBody>
      </p:sp>
      <p:pic>
        <p:nvPicPr>
          <p:cNvPr id="623622" name="Picture 6" descr="blade_tips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0338" y="3309938"/>
            <a:ext cx="4960937" cy="229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3623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5" b="934"/>
          <a:stretch>
            <a:fillRect/>
          </a:stretch>
        </p:blipFill>
        <p:spPr bwMode="auto">
          <a:xfrm>
            <a:off x="522288" y="3863975"/>
            <a:ext cx="2849562" cy="2479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23624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0" r="3610"/>
          <a:stretch>
            <a:fillRect/>
          </a:stretch>
        </p:blipFill>
        <p:spPr bwMode="auto">
          <a:xfrm>
            <a:off x="173038" y="1938338"/>
            <a:ext cx="3708400" cy="188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227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rel_blue_template">
  <a:themeElements>
    <a:clrScheme name="Custom 2">
      <a:dk1>
        <a:srgbClr val="FFFFFF"/>
      </a:dk1>
      <a:lt1>
        <a:srgbClr val="0079C1"/>
      </a:lt1>
      <a:dk2>
        <a:srgbClr val="FFC425"/>
      </a:dk2>
      <a:lt2>
        <a:srgbClr val="8DC63F"/>
      </a:lt2>
      <a:accent1>
        <a:srgbClr val="0079C1"/>
      </a:accent1>
      <a:accent2>
        <a:srgbClr val="00A4E4"/>
      </a:accent2>
      <a:accent3>
        <a:srgbClr val="F6A01A"/>
      </a:accent3>
      <a:accent4>
        <a:srgbClr val="5E9732"/>
      </a:accent4>
      <a:accent5>
        <a:srgbClr val="933C06"/>
      </a:accent5>
      <a:accent6>
        <a:srgbClr val="6A737B"/>
      </a:accent6>
      <a:hlink>
        <a:srgbClr val="0079C1"/>
      </a:hlink>
      <a:folHlink>
        <a:srgbClr val="00A4E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nrel_blue_template</Template>
  <TotalTime>648</TotalTime>
  <Words>696</Words>
  <Application>Microsoft Office PowerPoint</Application>
  <PresentationFormat>On-screen Show (4:3)</PresentationFormat>
  <Paragraphs>116</Paragraphs>
  <Slides>23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nrel_blue_template</vt:lpstr>
      <vt:lpstr>PowerPoint Presentation</vt:lpstr>
      <vt:lpstr>Example DOE Project</vt:lpstr>
      <vt:lpstr>Early History - 1980</vt:lpstr>
      <vt:lpstr>Building Amplification</vt:lpstr>
      <vt:lpstr>Low frequency/Infrasound</vt:lpstr>
      <vt:lpstr>Fast forward to 2013…</vt:lpstr>
      <vt:lpstr>DOE Research 2002-2013</vt:lpstr>
      <vt:lpstr>Small Wind Airfoil Testing</vt:lpstr>
      <vt:lpstr>Tip Shape</vt:lpstr>
      <vt:lpstr>Utility Scale Wind Tunnel Testing</vt:lpstr>
      <vt:lpstr>Aeroacoustic Modeling</vt:lpstr>
      <vt:lpstr>Semi Empirical Code Validation</vt:lpstr>
      <vt:lpstr>CAA Efforts</vt:lpstr>
      <vt:lpstr>Blade Shape</vt:lpstr>
      <vt:lpstr>Acoustic Array v 1.0</vt:lpstr>
      <vt:lpstr>Acoustic Array v 1.0</vt:lpstr>
      <vt:lpstr>NREL Acoustic Array v 2.0</vt:lpstr>
      <vt:lpstr>Turbine Interactions</vt:lpstr>
      <vt:lpstr>Large Eddy Simulation of Trailing Edge </vt:lpstr>
      <vt:lpstr>Annoyance</vt:lpstr>
      <vt:lpstr>Amplitude Modulation</vt:lpstr>
      <vt:lpstr>Low Frequency Noise and Infrasound</vt:lpstr>
      <vt:lpstr>Wind Plant Noise Footprint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Pat Moriarty</dc:creator>
  <cp:lastModifiedBy>Pat Moriarty</cp:lastModifiedBy>
  <cp:revision>92</cp:revision>
  <dcterms:created xsi:type="dcterms:W3CDTF">2012-10-16T17:07:04Z</dcterms:created>
  <dcterms:modified xsi:type="dcterms:W3CDTF">2014-01-20T04:32:30Z</dcterms:modified>
</cp:coreProperties>
</file>

<file path=docProps/thumbnail.jpeg>
</file>